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83D28-9FD5-43EA-A079-19C618C477EA}" type="datetimeFigureOut">
              <a:rPr lang="it-IT" smtClean="0"/>
              <a:t>07/08/2025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05871-D63B-4365-BDE4-40CA4E819F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11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CD6B1-58BE-4A67-BEC9-0347EA41BD2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98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4B29E7-E033-C31E-C94A-E961F40A1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06B7F82-30C4-F393-70AF-61C9B17F9E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3D8133-0F57-6484-3E39-F2B075E66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21F-327F-41DA-BF5F-B14D238001F8}" type="datetimeFigureOut">
              <a:rPr lang="it-IT" smtClean="0"/>
              <a:t>07/08/2025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D1EF79-2D51-5E76-1FB5-F72D482FB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AE57CE-EA01-D459-EA55-41C025402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1EBB-B4DB-430D-B8E9-1DBDAA3AD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067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266882-3E0B-EC06-D555-C352A9720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BAEF1A0-C83A-D0A3-970D-96DF0322B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D7C842-E014-0080-F9B4-154120443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21F-327F-41DA-BF5F-B14D238001F8}" type="datetimeFigureOut">
              <a:rPr lang="it-IT" smtClean="0"/>
              <a:t>07/08/2025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31231F-EAA4-CE7E-D20A-49C8D4D6D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A559D6-5ADC-A9B6-9771-4AF65BA79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1EBB-B4DB-430D-B8E9-1DBDAA3AD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06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B874EDE-297E-7C5A-16A5-C80FBBA18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217D984-1558-B558-88ED-445A56583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83834D-0536-8416-965C-474C00ED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21F-327F-41DA-BF5F-B14D238001F8}" type="datetimeFigureOut">
              <a:rPr lang="it-IT" smtClean="0"/>
              <a:t>07/08/2025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3B485F-D839-1412-C5FB-B1E5627A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43E1F8-6A25-8A57-7C72-DF12B372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1EBB-B4DB-430D-B8E9-1DBDAA3AD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88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E5038A-7AD3-B56A-9D1F-3B4BBFA9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31A565-50D9-1EF6-1476-26516F544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803471-C42B-2EA2-0DEA-76B62A03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21F-327F-41DA-BF5F-B14D238001F8}" type="datetimeFigureOut">
              <a:rPr lang="it-IT" smtClean="0"/>
              <a:t>07/08/2025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8511E5-B152-690C-0B8E-DAC684C3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9DA5A2-AAF3-EAEE-92D4-F9C8E35F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1EBB-B4DB-430D-B8E9-1DBDAA3AD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19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02D70-E1E0-6D8B-D2D9-782F9069C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886C33-C9B3-898B-AC0C-244C13A34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E5A1C4-06D6-D419-3DE5-E002D5B34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21F-327F-41DA-BF5F-B14D238001F8}" type="datetimeFigureOut">
              <a:rPr lang="it-IT" smtClean="0"/>
              <a:t>07/08/2025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16ABF4-BEE9-5BFD-E163-3F5075CC5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6577FD-7138-6A75-8185-663BF2C8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1EBB-B4DB-430D-B8E9-1DBDAA3AD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77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6ED831-EBCC-5761-B876-7393CFF72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EC3767-7EE0-8378-8170-2192B3938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8E446C8-6E1C-7C12-329D-ED4755BB1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FA2223-873A-FAFC-677E-E8300A564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21F-327F-41DA-BF5F-B14D238001F8}" type="datetimeFigureOut">
              <a:rPr lang="it-IT" smtClean="0"/>
              <a:t>07/08/2025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FC7015-B030-DC35-5E00-7ED193BEB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354C4D-A0AA-5129-6929-16333B33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1EBB-B4DB-430D-B8E9-1DBDAA3AD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84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3133BE-2301-3974-7EFF-75A547318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1751E0-0B6A-95D2-7FE6-DB3780D0C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60EDBBA-EF08-FB41-2C47-8BFB36A68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F42532E-E57E-6CEE-D6AF-1F812D72B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A532FB5-B7E4-D419-D999-199828FF12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5B8ED32-4028-8B41-5B00-3F06D4555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21F-327F-41DA-BF5F-B14D238001F8}" type="datetimeFigureOut">
              <a:rPr lang="it-IT" smtClean="0"/>
              <a:t>07/08/2025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A2E4370-FF65-955F-DAC9-5E2A95704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A16D73C-9341-7CAE-3B21-E6A1E76B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1EBB-B4DB-430D-B8E9-1DBDAA3AD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084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4EED3B-5A15-5BB9-DABA-43D732948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0337939-2599-1D07-D609-85060C4C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21F-327F-41DA-BF5F-B14D238001F8}" type="datetimeFigureOut">
              <a:rPr lang="it-IT" smtClean="0"/>
              <a:t>07/08/2025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4248F9-1667-B96E-8AB0-592633F7B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D4F36F1-8E98-B0D5-F355-3789348A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1EBB-B4DB-430D-B8E9-1DBDAA3AD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88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DEEFE3E-6120-1C93-1135-8EDF9031D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21F-327F-41DA-BF5F-B14D238001F8}" type="datetimeFigureOut">
              <a:rPr lang="it-IT" smtClean="0"/>
              <a:t>07/08/2025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75C28C-E797-4812-3711-39DFCEE7B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E7309DD-DA8E-C3F2-1440-614FF5B4A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1EBB-B4DB-430D-B8E9-1DBDAA3AD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7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F994B7-BB4D-9644-FD44-CBB346364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A2ED00-5B34-3E78-36D7-D71011B30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2A5B22B-49E5-ABA5-C0F1-44C55879A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DC55316-FD9D-AC72-1140-6907AE801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21F-327F-41DA-BF5F-B14D238001F8}" type="datetimeFigureOut">
              <a:rPr lang="it-IT" smtClean="0"/>
              <a:t>07/08/2025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A700A89-42DA-8E56-F69A-59A8FE4BA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6AEE53E-2F08-E1C5-DD6F-FDB0AABE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1EBB-B4DB-430D-B8E9-1DBDAA3AD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065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0AB78C-38AC-C260-2FD7-5A9945F4F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F640592-7274-72E0-28FB-477B8B8A1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D68D1A0-97CD-027B-237C-496605565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8B90D42-C81F-6576-CC16-A3AD394A2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9D21F-327F-41DA-BF5F-B14D238001F8}" type="datetimeFigureOut">
              <a:rPr lang="it-IT" smtClean="0"/>
              <a:t>07/08/2025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2E0C3E5-57D6-89E1-FA24-09ECB1E07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003371-F53E-76AA-79FF-11D1AC2F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11EBB-B4DB-430D-B8E9-1DBDAA3AD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2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9EC08FA-A6FC-B759-E548-B4366E7BC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22F8EC0-9769-5874-7E3F-086739695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7A4522-3937-AED5-BEF2-9582220A9E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D21F-327F-41DA-BF5F-B14D238001F8}" type="datetimeFigureOut">
              <a:rPr lang="it-IT" smtClean="0"/>
              <a:t>07/08/2025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6AB9D7-68A9-42B7-A289-5C09C3A3D4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BB754A-ED67-742C-9918-B9AED9CA6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11EBB-B4DB-430D-B8E9-1DBDAA3AD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41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Connettore 1 13">
            <a:extLst>
              <a:ext uri="{FF2B5EF4-FFF2-40B4-BE49-F238E27FC236}">
                <a16:creationId xmlns:a16="http://schemas.microsoft.com/office/drawing/2014/main" id="{471B24B8-5D26-F5A0-B601-93CFA9203E5B}"/>
              </a:ext>
            </a:extLst>
          </p:cNvPr>
          <p:cNvCxnSpPr/>
          <p:nvPr/>
        </p:nvCxnSpPr>
        <p:spPr>
          <a:xfrm>
            <a:off x="3754476" y="5229200"/>
            <a:ext cx="0" cy="72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18">
            <a:extLst>
              <a:ext uri="{FF2B5EF4-FFF2-40B4-BE49-F238E27FC236}">
                <a16:creationId xmlns:a16="http://schemas.microsoft.com/office/drawing/2014/main" id="{09F9A671-750F-C2C9-EA10-916FA0BBE57F}"/>
              </a:ext>
            </a:extLst>
          </p:cNvPr>
          <p:cNvCxnSpPr>
            <a:cxnSpLocks/>
          </p:cNvCxnSpPr>
          <p:nvPr/>
        </p:nvCxnSpPr>
        <p:spPr>
          <a:xfrm>
            <a:off x="8482599" y="3429000"/>
            <a:ext cx="19137" cy="18274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13">
            <a:extLst>
              <a:ext uri="{FF2B5EF4-FFF2-40B4-BE49-F238E27FC236}">
                <a16:creationId xmlns:a16="http://schemas.microsoft.com/office/drawing/2014/main" id="{471B24B8-5D26-F5A0-B601-93CFA9203E5B}"/>
              </a:ext>
            </a:extLst>
          </p:cNvPr>
          <p:cNvCxnSpPr/>
          <p:nvPr/>
        </p:nvCxnSpPr>
        <p:spPr>
          <a:xfrm>
            <a:off x="2380933" y="5229239"/>
            <a:ext cx="0" cy="72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13">
            <a:extLst>
              <a:ext uri="{FF2B5EF4-FFF2-40B4-BE49-F238E27FC236}">
                <a16:creationId xmlns:a16="http://schemas.microsoft.com/office/drawing/2014/main" id="{471B24B8-5D26-F5A0-B601-93CFA9203E5B}"/>
              </a:ext>
            </a:extLst>
          </p:cNvPr>
          <p:cNvCxnSpPr/>
          <p:nvPr/>
        </p:nvCxnSpPr>
        <p:spPr>
          <a:xfrm>
            <a:off x="5276404" y="5257756"/>
            <a:ext cx="0" cy="72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1 13">
            <a:extLst>
              <a:ext uri="{FF2B5EF4-FFF2-40B4-BE49-F238E27FC236}">
                <a16:creationId xmlns:a16="http://schemas.microsoft.com/office/drawing/2014/main" id="{471B24B8-5D26-F5A0-B601-93CFA9203E5B}"/>
              </a:ext>
            </a:extLst>
          </p:cNvPr>
          <p:cNvCxnSpPr>
            <a:cxnSpLocks/>
          </p:cNvCxnSpPr>
          <p:nvPr/>
        </p:nvCxnSpPr>
        <p:spPr>
          <a:xfrm>
            <a:off x="9277165" y="5229200"/>
            <a:ext cx="0" cy="36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 flipV="1">
            <a:off x="4892282" y="1875346"/>
            <a:ext cx="1260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>
            <a:cxnSpLocks/>
            <a:stCxn id="4" idx="2"/>
          </p:cNvCxnSpPr>
          <p:nvPr/>
        </p:nvCxnSpPr>
        <p:spPr>
          <a:xfrm>
            <a:off x="6115438" y="941003"/>
            <a:ext cx="0" cy="244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ttangolo 3"/>
          <p:cNvSpPr/>
          <p:nvPr/>
        </p:nvSpPr>
        <p:spPr>
          <a:xfrm>
            <a:off x="4786311" y="260651"/>
            <a:ext cx="2658254" cy="680355"/>
          </a:xfrm>
          <a:prstGeom prst="rect">
            <a:avLst/>
          </a:prstGeom>
          <a:solidFill>
            <a:srgbClr val="4055EE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AMMINISTRATORE UNICO</a:t>
            </a:r>
          </a:p>
          <a:p>
            <a:pPr algn="ctr">
              <a:defRPr/>
            </a:pPr>
            <a:r>
              <a:rPr lang="it-IT" sz="16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Alfonso F.M. ANDRETTA</a:t>
            </a:r>
          </a:p>
        </p:txBody>
      </p:sp>
      <p:cxnSp>
        <p:nvCxnSpPr>
          <p:cNvPr id="3" name="Connettore 1 2"/>
          <p:cNvCxnSpPr/>
          <p:nvPr/>
        </p:nvCxnSpPr>
        <p:spPr>
          <a:xfrm>
            <a:off x="6971243" y="276299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 flipV="1">
            <a:off x="4928282" y="1361505"/>
            <a:ext cx="2448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Elaborazione alternativa 19"/>
          <p:cNvSpPr>
            <a:spLocks noChangeArrowheads="1"/>
          </p:cNvSpPr>
          <p:nvPr/>
        </p:nvSpPr>
        <p:spPr bwMode="auto">
          <a:xfrm>
            <a:off x="7284006" y="1140049"/>
            <a:ext cx="1764323" cy="442912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dirty="0">
                <a:solidFill>
                  <a:schemeClr val="bg1"/>
                </a:solidFill>
                <a:latin typeface="+mj-lt"/>
              </a:rPr>
              <a:t>Area di Staff</a:t>
            </a:r>
          </a:p>
        </p:txBody>
      </p:sp>
      <p:sp>
        <p:nvSpPr>
          <p:cNvPr id="79" name="Elaborazione alternativa 78"/>
          <p:cNvSpPr>
            <a:spLocks noChangeArrowheads="1"/>
          </p:cNvSpPr>
          <p:nvPr/>
        </p:nvSpPr>
        <p:spPr bwMode="auto">
          <a:xfrm>
            <a:off x="3063663" y="5656815"/>
            <a:ext cx="1212288" cy="720000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0" anchor="b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  <a:defRPr/>
            </a:pPr>
            <a:r>
              <a:rPr lang="it-IT" sz="1000" b="1" dirty="0">
                <a:solidFill>
                  <a:schemeClr val="bg1"/>
                </a:solidFill>
                <a:latin typeface="+mj-lt"/>
              </a:rPr>
              <a:t>Direzione Operativa</a:t>
            </a:r>
          </a:p>
          <a:p>
            <a:pPr algn="ctr">
              <a:spcAft>
                <a:spcPts val="600"/>
              </a:spcAft>
              <a:defRPr/>
            </a:pPr>
            <a:endParaRPr lang="it-IT" sz="1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3" name="Elaborazione alternativa 82"/>
          <p:cNvSpPr>
            <a:spLocks noChangeArrowheads="1"/>
          </p:cNvSpPr>
          <p:nvPr/>
        </p:nvSpPr>
        <p:spPr bwMode="auto">
          <a:xfrm>
            <a:off x="4367808" y="5670941"/>
            <a:ext cx="1273386" cy="720000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it-IT" sz="1000" b="1" dirty="0">
                <a:solidFill>
                  <a:schemeClr val="bg1"/>
                </a:solidFill>
                <a:latin typeface="+mj-lt"/>
              </a:rPr>
              <a:t>Direzione Progettazione ed Energia</a:t>
            </a:r>
          </a:p>
        </p:txBody>
      </p:sp>
      <p:sp>
        <p:nvSpPr>
          <p:cNvPr id="86" name="Elaborazione alternativa 85"/>
          <p:cNvSpPr>
            <a:spLocks noChangeArrowheads="1"/>
          </p:cNvSpPr>
          <p:nvPr/>
        </p:nvSpPr>
        <p:spPr bwMode="auto">
          <a:xfrm>
            <a:off x="7005894" y="5589200"/>
            <a:ext cx="1231793" cy="720000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it-IT" sz="1000" b="1" dirty="0">
                <a:solidFill>
                  <a:schemeClr val="bg1"/>
                </a:solidFill>
                <a:latin typeface="+mj-lt"/>
              </a:rPr>
              <a:t>Direzione </a:t>
            </a:r>
            <a:r>
              <a:rPr lang="it-IT" sz="1000" b="1" dirty="0" err="1">
                <a:solidFill>
                  <a:schemeClr val="bg1"/>
                </a:solidFill>
                <a:latin typeface="+mj-lt"/>
              </a:rPr>
              <a:t>Amm</a:t>
            </a:r>
            <a:r>
              <a:rPr lang="it-IT" sz="1000" b="1" dirty="0">
                <a:solidFill>
                  <a:schemeClr val="bg1"/>
                </a:solidFill>
                <a:latin typeface="+mj-lt"/>
              </a:rPr>
              <a:t>.</a:t>
            </a:r>
          </a:p>
          <a:p>
            <a:pPr algn="ctr">
              <a:defRPr/>
            </a:pPr>
            <a:r>
              <a:rPr lang="it-IT" sz="1000" b="1" dirty="0">
                <a:solidFill>
                  <a:schemeClr val="bg1"/>
                </a:solidFill>
                <a:latin typeface="+mj-lt"/>
              </a:rPr>
              <a:t>e Finanza </a:t>
            </a:r>
          </a:p>
        </p:txBody>
      </p:sp>
      <p:sp>
        <p:nvSpPr>
          <p:cNvPr id="89" name="Elaborazione alternativa 88"/>
          <p:cNvSpPr>
            <a:spLocks noChangeArrowheads="1"/>
          </p:cNvSpPr>
          <p:nvPr/>
        </p:nvSpPr>
        <p:spPr bwMode="auto">
          <a:xfrm>
            <a:off x="8727512" y="5589200"/>
            <a:ext cx="1260000" cy="720000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it-IT" sz="1000" b="1" dirty="0">
                <a:solidFill>
                  <a:schemeClr val="bg1"/>
                </a:solidFill>
                <a:latin typeface="+mj-lt"/>
              </a:rPr>
              <a:t>Direzione Commerciale</a:t>
            </a:r>
          </a:p>
        </p:txBody>
      </p:sp>
      <p:sp>
        <p:nvSpPr>
          <p:cNvPr id="55" name="Elaborazione alternativa 19"/>
          <p:cNvSpPr>
            <a:spLocks noChangeArrowheads="1"/>
          </p:cNvSpPr>
          <p:nvPr/>
        </p:nvSpPr>
        <p:spPr bwMode="auto">
          <a:xfrm>
            <a:off x="1834486" y="4480266"/>
            <a:ext cx="1560635" cy="3492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5400" cmpd="tri" algn="ctr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dirty="0">
                <a:solidFill>
                  <a:schemeClr val="bg1"/>
                </a:solidFill>
                <a:latin typeface="+mj-lt"/>
              </a:rPr>
              <a:t>Area di Staff</a:t>
            </a:r>
          </a:p>
        </p:txBody>
      </p:sp>
      <p:cxnSp>
        <p:nvCxnSpPr>
          <p:cNvPr id="56" name="Connettore 1 40"/>
          <p:cNvCxnSpPr>
            <a:cxnSpLocks/>
            <a:endCxn id="55" idx="3"/>
          </p:cNvCxnSpPr>
          <p:nvPr/>
        </p:nvCxnSpPr>
        <p:spPr>
          <a:xfrm>
            <a:off x="3376069" y="4651719"/>
            <a:ext cx="19050" cy="317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Elaborazione alternativa 19"/>
          <p:cNvSpPr>
            <a:spLocks noChangeArrowheads="1"/>
          </p:cNvSpPr>
          <p:nvPr/>
        </p:nvSpPr>
        <p:spPr bwMode="auto">
          <a:xfrm>
            <a:off x="3143672" y="1124746"/>
            <a:ext cx="1788004" cy="441895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dirty="0">
                <a:solidFill>
                  <a:schemeClr val="bg1"/>
                </a:solidFill>
                <a:latin typeface="+mj-lt"/>
              </a:rPr>
              <a:t>R.S.P.P.</a:t>
            </a:r>
          </a:p>
        </p:txBody>
      </p:sp>
      <p:sp>
        <p:nvSpPr>
          <p:cNvPr id="73" name="Elaborazione alternativa 19"/>
          <p:cNvSpPr>
            <a:spLocks noChangeArrowheads="1"/>
          </p:cNvSpPr>
          <p:nvPr/>
        </p:nvSpPr>
        <p:spPr bwMode="auto">
          <a:xfrm>
            <a:off x="6590246" y="4480268"/>
            <a:ext cx="1708638" cy="360363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5400" cmpd="tri" algn="ctr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100" b="1" dirty="0">
                <a:solidFill>
                  <a:schemeClr val="bg1"/>
                </a:solidFill>
                <a:latin typeface="+mj-lt"/>
              </a:rPr>
              <a:t>Area Sistemi Informativi</a:t>
            </a:r>
          </a:p>
        </p:txBody>
      </p:sp>
      <p:sp>
        <p:nvSpPr>
          <p:cNvPr id="48" name="Elaborazione alternativa 47"/>
          <p:cNvSpPr>
            <a:spLocks noChangeArrowheads="1"/>
          </p:cNvSpPr>
          <p:nvPr/>
        </p:nvSpPr>
        <p:spPr bwMode="auto">
          <a:xfrm>
            <a:off x="1691663" y="5656815"/>
            <a:ext cx="1180767" cy="720000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it-IT" sz="1000" b="1" dirty="0">
                <a:solidFill>
                  <a:schemeClr val="bg1"/>
                </a:solidFill>
                <a:latin typeface="+mj-lt"/>
              </a:rPr>
              <a:t>Direzione Vigilanza Igienica</a:t>
            </a:r>
          </a:p>
        </p:txBody>
      </p:sp>
      <p:cxnSp>
        <p:nvCxnSpPr>
          <p:cNvPr id="5" name="Connettore 1 13">
            <a:extLst>
              <a:ext uri="{FF2B5EF4-FFF2-40B4-BE49-F238E27FC236}">
                <a16:creationId xmlns:a16="http://schemas.microsoft.com/office/drawing/2014/main" id="{471B24B8-5D26-F5A0-B601-93CFA9203E5B}"/>
              </a:ext>
            </a:extLst>
          </p:cNvPr>
          <p:cNvCxnSpPr>
            <a:cxnSpLocks/>
          </p:cNvCxnSpPr>
          <p:nvPr/>
        </p:nvCxnSpPr>
        <p:spPr>
          <a:xfrm>
            <a:off x="3754476" y="3428999"/>
            <a:ext cx="0" cy="17829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15">
            <a:extLst>
              <a:ext uri="{FF2B5EF4-FFF2-40B4-BE49-F238E27FC236}">
                <a16:creationId xmlns:a16="http://schemas.microsoft.com/office/drawing/2014/main" id="{F1FBB878-9507-ECDD-B81D-823C31E6B06F}"/>
              </a:ext>
            </a:extLst>
          </p:cNvPr>
          <p:cNvCxnSpPr/>
          <p:nvPr/>
        </p:nvCxnSpPr>
        <p:spPr>
          <a:xfrm>
            <a:off x="3720320" y="3410930"/>
            <a:ext cx="478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Elaborazione alternativa 10">
            <a:extLst>
              <a:ext uri="{FF2B5EF4-FFF2-40B4-BE49-F238E27FC236}">
                <a16:creationId xmlns:a16="http://schemas.microsoft.com/office/drawing/2014/main" id="{192111DC-9501-C2A2-892C-A1486312D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8234" y="3502761"/>
            <a:ext cx="1844461" cy="653754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it-IT" sz="1100" b="1" dirty="0">
                <a:solidFill>
                  <a:schemeClr val="bg1"/>
                </a:solidFill>
                <a:latin typeface="+mj-lt"/>
              </a:rPr>
              <a:t>Direzione  Area Tecnica</a:t>
            </a:r>
          </a:p>
        </p:txBody>
      </p:sp>
      <p:sp>
        <p:nvSpPr>
          <p:cNvPr id="12" name="Elaborazione alternativa 11">
            <a:extLst>
              <a:ext uri="{FF2B5EF4-FFF2-40B4-BE49-F238E27FC236}">
                <a16:creationId xmlns:a16="http://schemas.microsoft.com/office/drawing/2014/main" id="{E03E4F9F-B9DE-F5A0-E2B6-2EC09E09A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3658" y="3521186"/>
            <a:ext cx="1809750" cy="635331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it-IT" sz="1100" b="1" dirty="0">
                <a:solidFill>
                  <a:schemeClr val="bg1"/>
                </a:solidFill>
                <a:latin typeface="+mj-lt"/>
              </a:rPr>
              <a:t>Direzione  Area Amministrativa</a:t>
            </a:r>
          </a:p>
        </p:txBody>
      </p:sp>
      <p:sp>
        <p:nvSpPr>
          <p:cNvPr id="50" name="Elaborazione alternativa 19"/>
          <p:cNvSpPr>
            <a:spLocks noChangeArrowheads="1"/>
          </p:cNvSpPr>
          <p:nvPr/>
        </p:nvSpPr>
        <p:spPr bwMode="auto">
          <a:xfrm>
            <a:off x="3155678" y="1653751"/>
            <a:ext cx="1788004" cy="441895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dirty="0">
                <a:solidFill>
                  <a:schemeClr val="bg1"/>
                </a:solidFill>
                <a:latin typeface="+mj-lt"/>
              </a:rPr>
              <a:t>D.P.O.</a:t>
            </a:r>
          </a:p>
        </p:txBody>
      </p:sp>
      <p:sp>
        <p:nvSpPr>
          <p:cNvPr id="53" name="Elaborazione alternativa 52">
            <a:extLst>
              <a:ext uri="{FF2B5EF4-FFF2-40B4-BE49-F238E27FC236}">
                <a16:creationId xmlns:a16="http://schemas.microsoft.com/office/drawing/2014/main" id="{E03E4F9F-B9DE-F5A0-E2B6-2EC09E09A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4006" y="1681673"/>
            <a:ext cx="1809750" cy="495517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it-IT" sz="1100" b="1" dirty="0">
                <a:solidFill>
                  <a:schemeClr val="bg1"/>
                </a:solidFill>
                <a:latin typeface="+mj-lt"/>
              </a:rPr>
              <a:t>Direzione  Risorse Umane</a:t>
            </a:r>
          </a:p>
        </p:txBody>
      </p:sp>
      <p:cxnSp>
        <p:nvCxnSpPr>
          <p:cNvPr id="58" name="Connettore 1 15">
            <a:extLst>
              <a:ext uri="{FF2B5EF4-FFF2-40B4-BE49-F238E27FC236}">
                <a16:creationId xmlns:a16="http://schemas.microsoft.com/office/drawing/2014/main" id="{F1FBB878-9507-ECDD-B81D-823C31E6B06F}"/>
              </a:ext>
            </a:extLst>
          </p:cNvPr>
          <p:cNvCxnSpPr>
            <a:cxnSpLocks/>
          </p:cNvCxnSpPr>
          <p:nvPr/>
        </p:nvCxnSpPr>
        <p:spPr>
          <a:xfrm>
            <a:off x="2358258" y="5231733"/>
            <a:ext cx="2918146" cy="247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15">
            <a:extLst>
              <a:ext uri="{FF2B5EF4-FFF2-40B4-BE49-F238E27FC236}">
                <a16:creationId xmlns:a16="http://schemas.microsoft.com/office/drawing/2014/main" id="{F1FBB878-9507-ECDD-B81D-823C31E6B06F}"/>
              </a:ext>
            </a:extLst>
          </p:cNvPr>
          <p:cNvCxnSpPr>
            <a:cxnSpLocks/>
          </p:cNvCxnSpPr>
          <p:nvPr/>
        </p:nvCxnSpPr>
        <p:spPr>
          <a:xfrm>
            <a:off x="8508320" y="5229200"/>
            <a:ext cx="76884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1 50">
            <a:extLst>
              <a:ext uri="{FF2B5EF4-FFF2-40B4-BE49-F238E27FC236}">
                <a16:creationId xmlns:a16="http://schemas.microsoft.com/office/drawing/2014/main" id="{C0F11E41-8190-F8B6-41A5-6E7988D0569F}"/>
              </a:ext>
            </a:extLst>
          </p:cNvPr>
          <p:cNvCxnSpPr/>
          <p:nvPr/>
        </p:nvCxnSpPr>
        <p:spPr>
          <a:xfrm flipV="1">
            <a:off x="6114320" y="1874697"/>
            <a:ext cx="1260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Elaborazione alternativa 19">
            <a:extLst>
              <a:ext uri="{FF2B5EF4-FFF2-40B4-BE49-F238E27FC236}">
                <a16:creationId xmlns:a16="http://schemas.microsoft.com/office/drawing/2014/main" id="{BD3B4709-0673-19AE-57A2-BBB33D498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890" y="4733355"/>
            <a:ext cx="1510008" cy="426468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5400" cmpd="tri" algn="ctr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000" b="1" dirty="0">
                <a:solidFill>
                  <a:schemeClr val="bg1"/>
                </a:solidFill>
                <a:latin typeface="+mj-lt"/>
              </a:rPr>
              <a:t>Area  supporto tematiche ambientali</a:t>
            </a:r>
          </a:p>
        </p:txBody>
      </p:sp>
      <p:sp>
        <p:nvSpPr>
          <p:cNvPr id="17" name="Elaborazione alternativa 19">
            <a:extLst>
              <a:ext uri="{FF2B5EF4-FFF2-40B4-BE49-F238E27FC236}">
                <a16:creationId xmlns:a16="http://schemas.microsoft.com/office/drawing/2014/main" id="{8B314AFF-4340-7A52-596A-852BFD52A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22" y="4459193"/>
            <a:ext cx="1708638" cy="360363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5400" cmpd="tri" algn="ctr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100" b="1" dirty="0">
                <a:solidFill>
                  <a:schemeClr val="bg1"/>
                </a:solidFill>
                <a:latin typeface="+mj-lt"/>
              </a:rPr>
              <a:t>Area di Staff</a:t>
            </a:r>
          </a:p>
          <a:p>
            <a:pPr algn="ctr" eaLnBrk="1" hangingPunct="1">
              <a:defRPr/>
            </a:pPr>
            <a:r>
              <a:rPr lang="it-IT" altLang="it-IT" sz="1100" b="1" dirty="0">
                <a:solidFill>
                  <a:schemeClr val="bg1"/>
                </a:solidFill>
                <a:latin typeface="+mj-lt"/>
              </a:rPr>
              <a:t>)</a:t>
            </a:r>
          </a:p>
        </p:txBody>
      </p:sp>
      <p:cxnSp>
        <p:nvCxnSpPr>
          <p:cNvPr id="19" name="Connettore 1 15">
            <a:extLst>
              <a:ext uri="{FF2B5EF4-FFF2-40B4-BE49-F238E27FC236}">
                <a16:creationId xmlns:a16="http://schemas.microsoft.com/office/drawing/2014/main" id="{C4C53207-3E50-A818-9EB9-8105C77E3479}"/>
              </a:ext>
            </a:extLst>
          </p:cNvPr>
          <p:cNvCxnSpPr>
            <a:cxnSpLocks/>
          </p:cNvCxnSpPr>
          <p:nvPr/>
        </p:nvCxnSpPr>
        <p:spPr>
          <a:xfrm>
            <a:off x="3720320" y="4990756"/>
            <a:ext cx="364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15">
            <a:extLst>
              <a:ext uri="{FF2B5EF4-FFF2-40B4-BE49-F238E27FC236}">
                <a16:creationId xmlns:a16="http://schemas.microsoft.com/office/drawing/2014/main" id="{386F8D0C-4CDC-7768-6E07-86480838B08B}"/>
              </a:ext>
            </a:extLst>
          </p:cNvPr>
          <p:cNvCxnSpPr>
            <a:cxnSpLocks/>
          </p:cNvCxnSpPr>
          <p:nvPr/>
        </p:nvCxnSpPr>
        <p:spPr>
          <a:xfrm>
            <a:off x="8501736" y="4654891"/>
            <a:ext cx="1035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15">
            <a:extLst>
              <a:ext uri="{FF2B5EF4-FFF2-40B4-BE49-F238E27FC236}">
                <a16:creationId xmlns:a16="http://schemas.microsoft.com/office/drawing/2014/main" id="{C381D352-31A1-171A-ACC4-D541EA42DDAB}"/>
              </a:ext>
            </a:extLst>
          </p:cNvPr>
          <p:cNvCxnSpPr>
            <a:cxnSpLocks/>
          </p:cNvCxnSpPr>
          <p:nvPr/>
        </p:nvCxnSpPr>
        <p:spPr>
          <a:xfrm flipV="1">
            <a:off x="8361944" y="4644575"/>
            <a:ext cx="191548" cy="7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F5268E08-7A37-CFAA-EF30-1928EF2FCB50}"/>
              </a:ext>
            </a:extLst>
          </p:cNvPr>
          <p:cNvCxnSpPr>
            <a:cxnSpLocks/>
          </p:cNvCxnSpPr>
          <p:nvPr/>
        </p:nvCxnSpPr>
        <p:spPr>
          <a:xfrm>
            <a:off x="3427945" y="4660448"/>
            <a:ext cx="3420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Elaborazione alternativa 19">
            <a:extLst>
              <a:ext uri="{FF2B5EF4-FFF2-40B4-BE49-F238E27FC236}">
                <a16:creationId xmlns:a16="http://schemas.microsoft.com/office/drawing/2014/main" id="{00CF3D52-1079-3695-81BB-386A55F0F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01" y="4228176"/>
            <a:ext cx="1610124" cy="360363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25400" cmpd="tri" algn="ctr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100" b="1" dirty="0">
                <a:solidFill>
                  <a:schemeClr val="bg1"/>
                </a:solidFill>
                <a:latin typeface="+mj-lt"/>
              </a:rPr>
              <a:t>Area </a:t>
            </a:r>
            <a:r>
              <a:rPr lang="it-IT" altLang="it-IT" sz="1100" b="1" dirty="0" err="1">
                <a:solidFill>
                  <a:schemeClr val="bg1"/>
                </a:solidFill>
                <a:latin typeface="+mj-lt"/>
              </a:rPr>
              <a:t>Coord</a:t>
            </a:r>
            <a:r>
              <a:rPr lang="it-IT" altLang="it-IT" sz="1100" b="1" dirty="0">
                <a:solidFill>
                  <a:schemeClr val="bg1"/>
                </a:solidFill>
                <a:latin typeface="+mj-lt"/>
              </a:rPr>
              <a:t>. Attività Progettazione</a:t>
            </a:r>
          </a:p>
        </p:txBody>
      </p:sp>
      <p:cxnSp>
        <p:nvCxnSpPr>
          <p:cNvPr id="28" name="Connettore 1 15">
            <a:extLst>
              <a:ext uri="{FF2B5EF4-FFF2-40B4-BE49-F238E27FC236}">
                <a16:creationId xmlns:a16="http://schemas.microsoft.com/office/drawing/2014/main" id="{BCE6DB06-8A7D-EDAA-E4A2-2AA9216DE031}"/>
              </a:ext>
            </a:extLst>
          </p:cNvPr>
          <p:cNvCxnSpPr>
            <a:cxnSpLocks/>
          </p:cNvCxnSpPr>
          <p:nvPr/>
        </p:nvCxnSpPr>
        <p:spPr>
          <a:xfrm>
            <a:off x="3769966" y="4479904"/>
            <a:ext cx="245557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laborazione alternativa 19">
            <a:extLst>
              <a:ext uri="{FF2B5EF4-FFF2-40B4-BE49-F238E27FC236}">
                <a16:creationId xmlns:a16="http://schemas.microsoft.com/office/drawing/2014/main" id="{FBD8B430-ED1F-5248-808D-74A3401EA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743" y="2179829"/>
            <a:ext cx="1764323" cy="442912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000" b="1" dirty="0">
                <a:solidFill>
                  <a:schemeClr val="bg1"/>
                </a:solidFill>
                <a:latin typeface="+mj-lt"/>
              </a:rPr>
              <a:t>Area Controllo di Gestione</a:t>
            </a:r>
          </a:p>
        </p:txBody>
      </p:sp>
      <p:cxnSp>
        <p:nvCxnSpPr>
          <p:cNvPr id="14" name="Connettore 1 50">
            <a:extLst>
              <a:ext uri="{FF2B5EF4-FFF2-40B4-BE49-F238E27FC236}">
                <a16:creationId xmlns:a16="http://schemas.microsoft.com/office/drawing/2014/main" id="{365C14CF-D1D4-B4FF-4909-B65ABE1A5A61}"/>
              </a:ext>
            </a:extLst>
          </p:cNvPr>
          <p:cNvCxnSpPr/>
          <p:nvPr/>
        </p:nvCxnSpPr>
        <p:spPr>
          <a:xfrm flipV="1">
            <a:off x="4943682" y="2401285"/>
            <a:ext cx="1260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laborazione alternativa 19">
            <a:extLst>
              <a:ext uri="{FF2B5EF4-FFF2-40B4-BE49-F238E27FC236}">
                <a16:creationId xmlns:a16="http://schemas.microsoft.com/office/drawing/2014/main" id="{4B407954-A73D-4B4F-E3DF-BC16CFB97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519" y="2718160"/>
            <a:ext cx="1764323" cy="442912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dirty="0">
                <a:solidFill>
                  <a:schemeClr val="bg1"/>
                </a:solidFill>
                <a:latin typeface="+mj-lt"/>
              </a:rPr>
              <a:t>R.P.C.T.</a:t>
            </a:r>
          </a:p>
        </p:txBody>
      </p:sp>
      <p:cxnSp>
        <p:nvCxnSpPr>
          <p:cNvPr id="27" name="Connettore 1 50">
            <a:extLst>
              <a:ext uri="{FF2B5EF4-FFF2-40B4-BE49-F238E27FC236}">
                <a16:creationId xmlns:a16="http://schemas.microsoft.com/office/drawing/2014/main" id="{74FA9A30-72E7-E9F2-01F9-2EFEE5A4519C}"/>
              </a:ext>
            </a:extLst>
          </p:cNvPr>
          <p:cNvCxnSpPr>
            <a:cxnSpLocks/>
          </p:cNvCxnSpPr>
          <p:nvPr/>
        </p:nvCxnSpPr>
        <p:spPr>
          <a:xfrm>
            <a:off x="4964726" y="2939616"/>
            <a:ext cx="1187557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50">
            <a:extLst>
              <a:ext uri="{FF2B5EF4-FFF2-40B4-BE49-F238E27FC236}">
                <a16:creationId xmlns:a16="http://schemas.microsoft.com/office/drawing/2014/main" id="{518B477C-9817-303A-7881-30B4E3C94EF9}"/>
              </a:ext>
            </a:extLst>
          </p:cNvPr>
          <p:cNvCxnSpPr/>
          <p:nvPr/>
        </p:nvCxnSpPr>
        <p:spPr>
          <a:xfrm flipV="1">
            <a:off x="6152282" y="2401285"/>
            <a:ext cx="12600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Elaborazione alternativa 31">
            <a:extLst>
              <a:ext uri="{FF2B5EF4-FFF2-40B4-BE49-F238E27FC236}">
                <a16:creationId xmlns:a16="http://schemas.microsoft.com/office/drawing/2014/main" id="{D4DED627-8CB0-E308-C469-891F2E10B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4006" y="2236207"/>
            <a:ext cx="1809750" cy="495517"/>
          </a:xfrm>
          <a:prstGeom prst="flowChartAlternateProcess">
            <a:avLst/>
          </a:prstGeom>
          <a:solidFill>
            <a:srgbClr val="4055EE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it-IT" sz="1100" b="1" dirty="0">
                <a:solidFill>
                  <a:schemeClr val="bg1"/>
                </a:solidFill>
                <a:latin typeface="+mj-lt"/>
              </a:rPr>
              <a:t>Direzione Appalti, Legale e Affari Societari</a:t>
            </a:r>
          </a:p>
        </p:txBody>
      </p:sp>
      <p:cxnSp>
        <p:nvCxnSpPr>
          <p:cNvPr id="40" name="Connettore 1 15">
            <a:extLst>
              <a:ext uri="{FF2B5EF4-FFF2-40B4-BE49-F238E27FC236}">
                <a16:creationId xmlns:a16="http://schemas.microsoft.com/office/drawing/2014/main" id="{2AF1DA6B-AD6D-EA73-131C-5C76F05F129C}"/>
              </a:ext>
            </a:extLst>
          </p:cNvPr>
          <p:cNvCxnSpPr>
            <a:cxnSpLocks/>
          </p:cNvCxnSpPr>
          <p:nvPr/>
        </p:nvCxnSpPr>
        <p:spPr>
          <a:xfrm>
            <a:off x="7713754" y="5231587"/>
            <a:ext cx="76884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13">
            <a:extLst>
              <a:ext uri="{FF2B5EF4-FFF2-40B4-BE49-F238E27FC236}">
                <a16:creationId xmlns:a16="http://schemas.microsoft.com/office/drawing/2014/main" id="{0F479F4C-31BE-F08B-B050-53A8044FE2C2}"/>
              </a:ext>
            </a:extLst>
          </p:cNvPr>
          <p:cNvCxnSpPr>
            <a:cxnSpLocks/>
          </p:cNvCxnSpPr>
          <p:nvPr/>
        </p:nvCxnSpPr>
        <p:spPr>
          <a:xfrm>
            <a:off x="7713754" y="5229200"/>
            <a:ext cx="0" cy="36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8144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89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Raffaele Petralla</dc:creator>
  <cp:lastModifiedBy>Roberto Cassano</cp:lastModifiedBy>
  <cp:revision>1</cp:revision>
  <cp:lastPrinted>2025-08-07T07:29:25Z</cp:lastPrinted>
  <dcterms:created xsi:type="dcterms:W3CDTF">2025-08-06T13:13:11Z</dcterms:created>
  <dcterms:modified xsi:type="dcterms:W3CDTF">2025-08-07T08:32:26Z</dcterms:modified>
</cp:coreProperties>
</file>